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Roboto Slab" charset="0"/>
      <p:regular r:id="rId12"/>
      <p:bold r:id="rId13"/>
    </p:embeddedFont>
    <p:embeddedFont>
      <p:font typeface="Muli" charset="0"/>
      <p:regular r:id="rId14"/>
      <p:bold r:id="rId15"/>
      <p:italic r:id="rId16"/>
      <p:boldItalic r:id="rId17"/>
    </p:embeddedFont>
    <p:embeddedFont>
      <p:font typeface="Nixie One" charset="0"/>
      <p:regular r:id="rId18"/>
    </p:embeddedFont>
    <p:embeddedFont>
      <p:font typeface="Montserrat" charset="0"/>
      <p:regular r:id="rId19"/>
      <p:bold r:id="rId20"/>
      <p:italic r:id="rId21"/>
      <p:boldItalic r:id="rId22"/>
    </p:embeddedFont>
    <p:embeddedFont>
      <p:font typeface="Impact" pitchFamily="34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4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7e5bfc873c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g7e5bfc873c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7e5bfc873c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g7e5bfc873c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7e5bfc873c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g7e5bfc873c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7e5bfc873c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7e5bfc873c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Photo reference: </a:t>
            </a:r>
            <a:r>
              <a:rPr lang="en" sz="600">
                <a:solidFill>
                  <a:srgbClr val="3F3F3F"/>
                </a:solidFill>
                <a:highlight>
                  <a:srgbClr val="FFFFFF"/>
                </a:highlight>
              </a:rPr>
              <a:t>Reference: Ohio Provider Resource Association. (n.d.). Retrieved October 18, 2016, from  https://www.opra.org/updates/building-the-next-generation-of-caregivers/</a:t>
            </a:r>
            <a:endParaRPr sz="6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500626"/>
            <a:ext cx="9144000" cy="38241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" name="Google Shape;22;p3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w="9525" cap="flat" cmpd="sng">
            <a:solidFill>
              <a:srgbClr val="18637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2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tyle A">
  <p:cSld name="BLANK_1_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/>
          <p:nvPr/>
        </p:nvSpPr>
        <p:spPr>
          <a:xfrm>
            <a:off x="0" y="1148250"/>
            <a:ext cx="9144000" cy="28470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4800"/>
              <a:buNone/>
              <a:defRPr sz="4800">
                <a:solidFill>
                  <a:srgbClr val="114454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sz="1800" b="1">
                <a:solidFill>
                  <a:srgbClr val="94BF6E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sz="1800" b="1">
                <a:solidFill>
                  <a:srgbClr val="94BF6E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sz="1800" b="1">
                <a:solidFill>
                  <a:srgbClr val="94BF6E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b="1">
                <a:solidFill>
                  <a:srgbClr val="94BF6E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b="1">
                <a:solidFill>
                  <a:srgbClr val="94BF6E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b="1">
                <a:solidFill>
                  <a:srgbClr val="94BF6E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b="1">
                <a:solidFill>
                  <a:srgbClr val="94BF6E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b="1">
                <a:solidFill>
                  <a:srgbClr val="94BF6E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BF6E"/>
              </a:buClr>
              <a:buSzPts val="1800"/>
              <a:buNone/>
              <a:defRPr b="1">
                <a:solidFill>
                  <a:srgbClr val="94BF6E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5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5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0" y="1148250"/>
            <a:ext cx="9144000" cy="28470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000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46" name="Google Shape;46;p6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6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6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6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1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▪"/>
              <a:defRPr sz="2000">
                <a:solidFill>
                  <a:srgbClr val="FFFFFF"/>
                </a:solidFill>
              </a:defRPr>
            </a:lvl1pPr>
            <a:lvl2pPr marL="914400" lvl="1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▫"/>
              <a:defRPr sz="2000">
                <a:solidFill>
                  <a:srgbClr val="FFFFFF"/>
                </a:solidFill>
              </a:defRPr>
            </a:lvl2pPr>
            <a:lvl3pPr marL="1371600" lvl="2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" name="Google Shape;58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w="9525" cap="flat" cmpd="sng">
            <a:solidFill>
              <a:srgbClr val="18637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" name="Google Shape;59;p7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body" idx="1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▪"/>
              <a:defRPr sz="2800"/>
            </a:lvl1pPr>
            <a:lvl2pPr marL="914400" lvl="1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▫"/>
              <a:defRPr sz="2800"/>
            </a:lvl2pPr>
            <a:lvl3pPr marL="1371600" lvl="2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marL="1828800" lvl="3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marL="2286000" lvl="4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marL="2743200" lvl="5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marL="3200400" lvl="6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marL="3657600" lvl="7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marL="4114800" lvl="8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8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8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9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" name="Google Shape;75;p9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w="9525" cap="flat" cmpd="sng">
            <a:solidFill>
              <a:srgbClr val="18637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" name="Google Shape;76;p9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9"/>
          <p:cNvSpPr txBox="1">
            <a:spLocks noGrp="1"/>
          </p:cNvSpPr>
          <p:nvPr>
            <p:ph type="body" idx="1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body" idx="2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body" idx="3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0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" name="Google Shape;87;p10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w="9525" cap="flat" cmpd="sng">
            <a:solidFill>
              <a:srgbClr val="18637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8" name="Google Shape;88;p10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tyle B">
  <p:cSld name="BLANK_1_1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1"/>
          <p:cNvSpPr/>
          <p:nvPr/>
        </p:nvSpPr>
        <p:spPr>
          <a:xfrm>
            <a:off x="0" y="500626"/>
            <a:ext cx="9144000" cy="38241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1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1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1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2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2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2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2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2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2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  <a:defRPr sz="1800" b="1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4454"/>
              </a:buClr>
              <a:buSzPts val="3000"/>
              <a:buFont typeface="Nixie One"/>
              <a:buChar char="▪"/>
              <a:defRPr sz="3000" b="0" i="0" u="none" strike="noStrike" cap="none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2400"/>
              <a:buFont typeface="Nixie One"/>
              <a:buChar char="▫"/>
              <a:defRPr sz="2400" b="0" i="0" u="none" strike="noStrike" cap="none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2400"/>
              <a:buFont typeface="Nixie One"/>
              <a:buChar char="■"/>
              <a:defRPr sz="2400" b="0" i="0" u="none" strike="noStrike" cap="none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800"/>
              <a:buFont typeface="Nixie One"/>
              <a:buChar char="●"/>
              <a:defRPr sz="1800" b="0" i="0" u="none" strike="noStrike" cap="none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800"/>
              <a:buFont typeface="Nixie One"/>
              <a:buChar char="○"/>
              <a:defRPr sz="1800" b="0" i="0" u="none" strike="noStrike" cap="none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800"/>
              <a:buFont typeface="Nixie One"/>
              <a:buChar char="■"/>
              <a:defRPr sz="1800" b="0" i="0" u="none" strike="noStrike" cap="none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800"/>
              <a:buFont typeface="Nixie One"/>
              <a:buChar char="●"/>
              <a:defRPr sz="1800" b="0" i="0" u="none" strike="noStrike" cap="none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800"/>
              <a:buFont typeface="Nixie One"/>
              <a:buChar char="○"/>
              <a:defRPr sz="1800" b="0" i="0" u="none" strike="noStrike" cap="none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800"/>
              <a:buFont typeface="Nixie One"/>
              <a:buChar char="■"/>
              <a:defRPr sz="1800" b="0" i="0" u="none" strike="noStrike" cap="none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sinessinnovationfactory.com/video/jaime-casap-what-problem-do-you-want-solv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>
            <a:spLocks noGrp="1"/>
          </p:cNvSpPr>
          <p:nvPr>
            <p:ph type="ctrTitle"/>
          </p:nvPr>
        </p:nvSpPr>
        <p:spPr>
          <a:xfrm>
            <a:off x="361550" y="723400"/>
            <a:ext cx="7698900" cy="25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300"/>
              <a:t>Innovative Programming:</a:t>
            </a:r>
            <a:r>
              <a:rPr lang="en" sz="4200"/>
              <a:t> </a:t>
            </a:r>
            <a:endParaRPr sz="4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endParaRPr sz="2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000"/>
              <a:t>Ensuring All Students </a:t>
            </a:r>
            <a:endParaRPr sz="4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000"/>
              <a:t>Have a Plan</a:t>
            </a:r>
            <a:endParaRPr sz="4000"/>
          </a:p>
        </p:txBody>
      </p:sp>
      <p:sp>
        <p:nvSpPr>
          <p:cNvPr id="110" name="Google Shape;110;p13"/>
          <p:cNvSpPr txBox="1"/>
          <p:nvPr/>
        </p:nvSpPr>
        <p:spPr>
          <a:xfrm>
            <a:off x="5381825" y="3221200"/>
            <a:ext cx="36975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Amy Schakat</a:t>
            </a:r>
            <a:endParaRPr sz="18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Coordinator of Career Technical Education</a:t>
            </a: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South-Western City School District</a:t>
            </a: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9FC5E8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11" name="Google Shape;11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550" y="3832375"/>
            <a:ext cx="739500" cy="119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3729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800"/>
              <a:t>Think Big Picture</a:t>
            </a:r>
            <a:endParaRPr sz="2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body" idx="1"/>
          </p:nvPr>
        </p:nvSpPr>
        <p:spPr>
          <a:xfrm>
            <a:off x="700075" y="1767275"/>
            <a:ext cx="79866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" sz="2400" u="sng" dirty="0" smtClean="0">
                <a:solidFill>
                  <a:schemeClr val="hlink"/>
                </a:solidFill>
                <a:hlinkClick r:id="rId3"/>
              </a:rPr>
              <a:t>Jaime </a:t>
            </a:r>
            <a:r>
              <a:rPr lang="en" sz="2400" u="sng" dirty="0">
                <a:solidFill>
                  <a:schemeClr val="hlink"/>
                </a:solidFill>
                <a:hlinkClick r:id="rId3"/>
              </a:rPr>
              <a:t>Casap</a:t>
            </a:r>
            <a:r>
              <a:rPr lang="en" sz="2400" dirty="0"/>
              <a:t>, Chief Education Evangelist at Google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endParaRPr sz="2400" dirty="0"/>
          </a:p>
          <a:p>
            <a:pPr marL="457200" lvl="0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●"/>
            </a:pPr>
            <a:r>
              <a:rPr lang="en" b="1" dirty="0"/>
              <a:t>What problem to do you want to solve? </a:t>
            </a:r>
            <a:endParaRPr b="1" dirty="0"/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b="1" dirty="0"/>
          </a:p>
          <a:p>
            <a:pPr marL="457200" lvl="0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●"/>
            </a:pPr>
            <a:r>
              <a:rPr lang="en" b="1" dirty="0"/>
              <a:t>Take 2 minutes to write this problem down.</a:t>
            </a:r>
            <a:endParaRPr b="1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dirty="0"/>
          </a:p>
        </p:txBody>
      </p:sp>
      <p:sp>
        <p:nvSpPr>
          <p:cNvPr id="118" name="Google Shape;118;p14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800"/>
                <a:buNone/>
              </a:pPr>
              <a:t>2</a:t>
            </a:fld>
            <a:endParaRPr/>
          </a:p>
        </p:txBody>
      </p:sp>
      <p:grpSp>
        <p:nvGrpSpPr>
          <p:cNvPr id="119" name="Google Shape;119;p14"/>
          <p:cNvGrpSpPr/>
          <p:nvPr/>
        </p:nvGrpSpPr>
        <p:grpSpPr>
          <a:xfrm>
            <a:off x="303480" y="665891"/>
            <a:ext cx="492856" cy="624465"/>
            <a:chOff x="6718575" y="2318625"/>
            <a:chExt cx="256950" cy="407375"/>
          </a:xfrm>
        </p:grpSpPr>
        <p:sp>
          <p:nvSpPr>
            <p:cNvPr id="120" name="Google Shape;120;p14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4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4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 txBox="1">
            <a:spLocks noGrp="1"/>
          </p:cNvSpPr>
          <p:nvPr>
            <p:ph type="ctrTitle" idx="4294967295"/>
          </p:nvPr>
        </p:nvSpPr>
        <p:spPr>
          <a:xfrm>
            <a:off x="246000" y="1137200"/>
            <a:ext cx="8652000" cy="3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</a:pPr>
            <a:r>
              <a:rPr lang="en" sz="4800"/>
              <a:t>SWCSD problem:</a:t>
            </a:r>
            <a:endParaRPr sz="48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</a:pPr>
            <a:endParaRPr sz="24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</a:pPr>
            <a:r>
              <a:rPr lang="en" sz="4800"/>
              <a:t> </a:t>
            </a:r>
            <a:r>
              <a:rPr lang="en" sz="3600"/>
              <a:t>Our students are graduating from high school without a plan.</a:t>
            </a:r>
            <a:endParaRPr sz="3600" b="1" i="0" u="none" strike="noStrike" cap="none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33" name="Google Shape;133;p15"/>
          <p:cNvSpPr txBox="1">
            <a:spLocks noGrp="1"/>
          </p:cNvSpPr>
          <p:nvPr>
            <p:ph type="subTitle" idx="4294967295"/>
          </p:nvPr>
        </p:nvSpPr>
        <p:spPr>
          <a:xfrm>
            <a:off x="685800" y="2916253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4454"/>
              </a:buClr>
              <a:buSzPts val="3000"/>
              <a:buFont typeface="Nixie One"/>
              <a:buNone/>
            </a:pPr>
            <a:r>
              <a:rPr lang="en" sz="2400">
                <a:solidFill>
                  <a:srgbClr val="FFFFFF"/>
                </a:solidFill>
              </a:rPr>
              <a:t> </a:t>
            </a:r>
            <a:endParaRPr sz="2400" b="0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4" name="Google Shape;134;p15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800"/>
                <a:buNone/>
              </a:pPr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"/>
          <p:cNvSpPr txBox="1">
            <a:spLocks noGrp="1"/>
          </p:cNvSpPr>
          <p:nvPr>
            <p:ph type="title"/>
          </p:nvPr>
        </p:nvSpPr>
        <p:spPr>
          <a:xfrm>
            <a:off x="929800" y="530725"/>
            <a:ext cx="38685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800"/>
              <a:t>Vision Meets Action</a:t>
            </a:r>
            <a:endParaRPr sz="2800"/>
          </a:p>
        </p:txBody>
      </p:sp>
      <p:sp>
        <p:nvSpPr>
          <p:cNvPr id="140" name="Google Shape;140;p16"/>
          <p:cNvSpPr/>
          <p:nvPr/>
        </p:nvSpPr>
        <p:spPr>
          <a:xfrm>
            <a:off x="1053050" y="2290250"/>
            <a:ext cx="2731800" cy="2010900"/>
          </a:xfrm>
          <a:prstGeom prst="homePlate">
            <a:avLst>
              <a:gd name="adj" fmla="val 30129"/>
            </a:avLst>
          </a:prstGeom>
          <a:solidFill>
            <a:srgbClr val="94B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FFFFFF"/>
                </a:solidFill>
              </a:rPr>
              <a:t>Take 3 minutes to write down your vision for your district, company or region.</a:t>
            </a:r>
            <a:endParaRPr sz="1400" b="1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3262563" y="2290250"/>
            <a:ext cx="2784000" cy="2010900"/>
          </a:xfrm>
          <a:prstGeom prst="chevron">
            <a:avLst>
              <a:gd name="adj" fmla="val 29853"/>
            </a:avLst>
          </a:prstGeom>
          <a:solidFill>
            <a:srgbClr val="3B8D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FFFFFF"/>
                </a:solidFill>
              </a:rPr>
              <a:t>Now think of it in terms of the problem you want to solve.</a:t>
            </a:r>
            <a:endParaRPr sz="1400" b="1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2" name="Google Shape;142;p16"/>
          <p:cNvSpPr/>
          <p:nvPr/>
        </p:nvSpPr>
        <p:spPr>
          <a:xfrm>
            <a:off x="5521475" y="2290250"/>
            <a:ext cx="2941500" cy="2010900"/>
          </a:xfrm>
          <a:prstGeom prst="chevron">
            <a:avLst>
              <a:gd name="adj" fmla="val 29853"/>
            </a:avLst>
          </a:prstGeom>
          <a:solidFill>
            <a:srgbClr val="1657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FFFFFF"/>
                </a:solidFill>
              </a:rPr>
              <a:t>How can programming solve that problem?</a:t>
            </a:r>
            <a:endParaRPr sz="1400" b="1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grpSp>
        <p:nvGrpSpPr>
          <p:cNvPr id="143" name="Google Shape;143;p16"/>
          <p:cNvGrpSpPr/>
          <p:nvPr/>
        </p:nvGrpSpPr>
        <p:grpSpPr>
          <a:xfrm>
            <a:off x="246635" y="707010"/>
            <a:ext cx="550493" cy="550569"/>
            <a:chOff x="5247525" y="3007275"/>
            <a:chExt cx="517575" cy="384825"/>
          </a:xfrm>
        </p:grpSpPr>
        <p:sp>
          <p:nvSpPr>
            <p:cNvPr id="144" name="Google Shape;144;p16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" name="Google Shape;146;p16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800"/>
                <a:buNone/>
              </a:pPr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"/>
          <p:cNvSpPr txBox="1">
            <a:spLocks noGrp="1"/>
          </p:cNvSpPr>
          <p:nvPr>
            <p:ph type="ctrTitle" idx="4294967295"/>
          </p:nvPr>
        </p:nvSpPr>
        <p:spPr>
          <a:xfrm>
            <a:off x="3853000" y="402975"/>
            <a:ext cx="5053500" cy="40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</a:pPr>
            <a:endParaRPr sz="900" b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</a:pPr>
            <a:endParaRPr sz="24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</a:pPr>
            <a:r>
              <a:rPr lang="en" sz="3200"/>
              <a:t>What are we missing in programs, options, courses and experiences?</a:t>
            </a:r>
            <a:endParaRPr sz="32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None/>
            </a:pPr>
            <a:endParaRPr sz="2400"/>
          </a:p>
        </p:txBody>
      </p:sp>
      <p:sp>
        <p:nvSpPr>
          <p:cNvPr id="152" name="Google Shape;152;p17"/>
          <p:cNvSpPr txBox="1">
            <a:spLocks noGrp="1"/>
          </p:cNvSpPr>
          <p:nvPr>
            <p:ph type="subTitle" idx="4294967295"/>
          </p:nvPr>
        </p:nvSpPr>
        <p:spPr>
          <a:xfrm>
            <a:off x="685800" y="2940903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4454"/>
              </a:buClr>
              <a:buSzPts val="3000"/>
              <a:buFont typeface="Nixie One"/>
              <a:buNone/>
            </a:pPr>
            <a:r>
              <a:rPr lang="en" sz="2400">
                <a:solidFill>
                  <a:srgbClr val="FFFFFF"/>
                </a:solidFill>
              </a:rPr>
              <a:t> </a:t>
            </a:r>
            <a:endParaRPr sz="2400" b="0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53" name="Google Shape;153;p17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800"/>
                <a:buNone/>
              </a:pPr>
              <a:t>5</a:t>
            </a:fld>
            <a:endParaRPr/>
          </a:p>
        </p:txBody>
      </p:sp>
      <p:sp>
        <p:nvSpPr>
          <p:cNvPr id="154" name="Google Shape;154;p17"/>
          <p:cNvSpPr/>
          <p:nvPr/>
        </p:nvSpPr>
        <p:spPr>
          <a:xfrm>
            <a:off x="0" y="-275"/>
            <a:ext cx="3795900" cy="514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5" name="Google Shape;15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71300" y="402975"/>
            <a:ext cx="4338499" cy="414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8"/>
          <p:cNvSpPr txBox="1">
            <a:spLocks noGrp="1"/>
          </p:cNvSpPr>
          <p:nvPr>
            <p:ph type="title"/>
          </p:nvPr>
        </p:nvSpPr>
        <p:spPr>
          <a:xfrm>
            <a:off x="950625" y="530725"/>
            <a:ext cx="35682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800"/>
              <a:t>Know Your Options</a:t>
            </a:r>
            <a:endParaRPr sz="2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61" name="Google Shape;161;p18"/>
          <p:cNvSpPr txBox="1">
            <a:spLocks noGrp="1"/>
          </p:cNvSpPr>
          <p:nvPr>
            <p:ph type="body" idx="1"/>
          </p:nvPr>
        </p:nvSpPr>
        <p:spPr>
          <a:xfrm>
            <a:off x="2359550" y="1687775"/>
            <a:ext cx="6705300" cy="3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" b="1">
                <a:solidFill>
                  <a:srgbClr val="000000"/>
                </a:solidFill>
              </a:rPr>
              <a:t>Know Courses - ODE </a:t>
            </a:r>
            <a:endParaRPr b="1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" b="1">
                <a:solidFill>
                  <a:srgbClr val="000000"/>
                </a:solidFill>
              </a:rPr>
              <a:t>Know Credentials</a:t>
            </a:r>
            <a:endParaRPr b="1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" b="1">
                <a:solidFill>
                  <a:srgbClr val="000000"/>
                </a:solidFill>
              </a:rPr>
              <a:t>Know Business Needs </a:t>
            </a:r>
            <a:endParaRPr b="1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" b="1">
                <a:solidFill>
                  <a:srgbClr val="000000"/>
                </a:solidFill>
              </a:rPr>
              <a:t>Know Laws and Funding Rules</a:t>
            </a:r>
            <a:endParaRPr b="1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" b="1">
                <a:solidFill>
                  <a:srgbClr val="000000"/>
                </a:solidFill>
              </a:rPr>
              <a:t>Know Post-Secondary Pathways</a:t>
            </a:r>
            <a:endParaRPr b="1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" b="1">
                <a:solidFill>
                  <a:srgbClr val="000000"/>
                </a:solidFill>
              </a:rPr>
              <a:t>Know your Staff</a:t>
            </a:r>
            <a:endParaRPr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sp>
        <p:nvSpPr>
          <p:cNvPr id="162" name="Google Shape;162;p18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800"/>
                <a:buNone/>
              </a:pPr>
              <a:t>6</a:t>
            </a:fld>
            <a:endParaRPr/>
          </a:p>
        </p:txBody>
      </p:sp>
      <p:grpSp>
        <p:nvGrpSpPr>
          <p:cNvPr id="163" name="Google Shape;163;p18"/>
          <p:cNvGrpSpPr/>
          <p:nvPr/>
        </p:nvGrpSpPr>
        <p:grpSpPr>
          <a:xfrm>
            <a:off x="228504" y="613212"/>
            <a:ext cx="603136" cy="734470"/>
            <a:chOff x="4630125" y="278900"/>
            <a:chExt cx="400675" cy="456675"/>
          </a:xfrm>
        </p:grpSpPr>
        <p:sp>
          <p:nvSpPr>
            <p:cNvPr id="164" name="Google Shape;164;p18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8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8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"/>
          <p:cNvSpPr txBox="1">
            <a:spLocks noGrp="1"/>
          </p:cNvSpPr>
          <p:nvPr>
            <p:ph type="title"/>
          </p:nvPr>
        </p:nvSpPr>
        <p:spPr>
          <a:xfrm>
            <a:off x="1146025" y="590675"/>
            <a:ext cx="33729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3600"/>
              <a:t>Act!!!</a:t>
            </a:r>
            <a:endParaRPr sz="3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73" name="Google Shape;173;p19"/>
          <p:cNvSpPr txBox="1">
            <a:spLocks noGrp="1"/>
          </p:cNvSpPr>
          <p:nvPr>
            <p:ph type="body" idx="1"/>
          </p:nvPr>
        </p:nvSpPr>
        <p:spPr>
          <a:xfrm>
            <a:off x="1594025" y="1619375"/>
            <a:ext cx="7092600" cy="35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 b="1" i="1">
                <a:solidFill>
                  <a:srgbClr val="000000"/>
                </a:solidFill>
              </a:rPr>
              <a:t>Yes </a:t>
            </a:r>
            <a:r>
              <a:rPr lang="en" sz="2600" b="1" i="1" u="sng">
                <a:solidFill>
                  <a:srgbClr val="000000"/>
                </a:solidFill>
              </a:rPr>
              <a:t>And</a:t>
            </a:r>
            <a:r>
              <a:rPr lang="en" sz="2600" b="1">
                <a:solidFill>
                  <a:srgbClr val="000000"/>
                </a:solidFill>
              </a:rPr>
              <a:t>… not </a:t>
            </a:r>
            <a:r>
              <a:rPr lang="en" sz="2600" b="1" i="1">
                <a:solidFill>
                  <a:srgbClr val="000000"/>
                </a:solidFill>
              </a:rPr>
              <a:t>Yes </a:t>
            </a:r>
            <a:r>
              <a:rPr lang="en" sz="2600" b="1" i="1" u="sng">
                <a:solidFill>
                  <a:srgbClr val="000000"/>
                </a:solidFill>
              </a:rPr>
              <a:t>But</a:t>
            </a:r>
            <a:endParaRPr sz="2600" b="1" i="1" u="sng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 b="1">
                <a:solidFill>
                  <a:srgbClr val="000000"/>
                </a:solidFill>
              </a:rPr>
              <a:t>Don't wait until you have everything figured out to move</a:t>
            </a:r>
            <a:endParaRPr sz="2600" b="1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 b="1">
                <a:solidFill>
                  <a:srgbClr val="000000"/>
                </a:solidFill>
              </a:rPr>
              <a:t>Belief vs Behavior</a:t>
            </a:r>
            <a:endParaRPr sz="2600" b="1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 b="1">
                <a:solidFill>
                  <a:srgbClr val="000000"/>
                </a:solidFill>
              </a:rPr>
              <a:t>Support, Professional Development and Accountability</a:t>
            </a:r>
            <a:endParaRPr sz="2600" b="1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 b="1">
                <a:solidFill>
                  <a:srgbClr val="000000"/>
                </a:solidFill>
              </a:rPr>
              <a:t>Invest in people</a:t>
            </a:r>
            <a:endParaRPr sz="26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sp>
        <p:nvSpPr>
          <p:cNvPr id="174" name="Google Shape;174;p19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800"/>
                <a:buNone/>
              </a:pPr>
              <a:t>7</a:t>
            </a:fld>
            <a:endParaRPr/>
          </a:p>
        </p:txBody>
      </p:sp>
      <p:grpSp>
        <p:nvGrpSpPr>
          <p:cNvPr id="175" name="Google Shape;175;p19"/>
          <p:cNvGrpSpPr/>
          <p:nvPr/>
        </p:nvGrpSpPr>
        <p:grpSpPr>
          <a:xfrm>
            <a:off x="298139" y="690704"/>
            <a:ext cx="545123" cy="558619"/>
            <a:chOff x="576250" y="4319400"/>
            <a:chExt cx="442075" cy="442050"/>
          </a:xfrm>
        </p:grpSpPr>
        <p:sp>
          <p:nvSpPr>
            <p:cNvPr id="176" name="Google Shape;176;p19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9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9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0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3729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800"/>
              <a:t>Examples</a:t>
            </a:r>
            <a:endParaRPr sz="2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85" name="Google Shape;185;p20"/>
          <p:cNvSpPr txBox="1">
            <a:spLocks noGrp="1"/>
          </p:cNvSpPr>
          <p:nvPr>
            <p:ph type="body" idx="1"/>
          </p:nvPr>
        </p:nvSpPr>
        <p:spPr>
          <a:xfrm>
            <a:off x="254725" y="1559425"/>
            <a:ext cx="4321800" cy="3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" b="1">
                <a:solidFill>
                  <a:srgbClr val="000000"/>
                </a:solidFill>
              </a:rPr>
              <a:t>C3PO</a:t>
            </a:r>
            <a:endParaRPr b="1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" b="1">
                <a:solidFill>
                  <a:srgbClr val="000000"/>
                </a:solidFill>
              </a:rPr>
              <a:t>Customer Service/ CNM</a:t>
            </a:r>
            <a:endParaRPr b="1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" b="1">
                <a:solidFill>
                  <a:srgbClr val="000000"/>
                </a:solidFill>
              </a:rPr>
              <a:t>Career Development</a:t>
            </a:r>
            <a:endParaRPr b="1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" b="1">
                <a:solidFill>
                  <a:srgbClr val="000000"/>
                </a:solidFill>
              </a:rPr>
              <a:t>Fire Science</a:t>
            </a:r>
            <a:endParaRPr b="1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" b="1">
                <a:solidFill>
                  <a:srgbClr val="000000"/>
                </a:solidFill>
              </a:rPr>
              <a:t>Cyber Security</a:t>
            </a:r>
            <a:endParaRPr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sp>
        <p:nvSpPr>
          <p:cNvPr id="186" name="Google Shape;186;p20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800"/>
                <a:buNone/>
              </a:pPr>
              <a:t>8</a:t>
            </a:fld>
            <a:endParaRPr/>
          </a:p>
        </p:txBody>
      </p:sp>
      <p:pic>
        <p:nvPicPr>
          <p:cNvPr id="187" name="Google Shape;18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25" y="0"/>
            <a:ext cx="4567475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8" name="Google Shape;188;p20"/>
          <p:cNvGrpSpPr/>
          <p:nvPr/>
        </p:nvGrpSpPr>
        <p:grpSpPr>
          <a:xfrm>
            <a:off x="298141" y="690455"/>
            <a:ext cx="528913" cy="560786"/>
            <a:chOff x="2594050" y="1631825"/>
            <a:chExt cx="439625" cy="439625"/>
          </a:xfrm>
        </p:grpSpPr>
        <p:sp>
          <p:nvSpPr>
            <p:cNvPr id="189" name="Google Shape;189;p20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2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2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0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1"/>
          <p:cNvSpPr txBox="1">
            <a:spLocks noGrp="1"/>
          </p:cNvSpPr>
          <p:nvPr>
            <p:ph type="subTitle" idx="4294967295"/>
          </p:nvPr>
        </p:nvSpPr>
        <p:spPr>
          <a:xfrm>
            <a:off x="629700" y="480575"/>
            <a:ext cx="7884600" cy="3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THANKS!</a:t>
            </a:r>
            <a:endParaRPr sz="3600" b="1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4454"/>
              </a:buClr>
              <a:buSzPts val="3000"/>
              <a:buFont typeface="Nixie One"/>
              <a:buNone/>
            </a:pPr>
            <a:r>
              <a:rPr lang="en" sz="3600" b="1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Any questions?</a:t>
            </a:r>
            <a:endParaRPr sz="3600" b="1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657600" marR="0" lvl="0" indent="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FFFF"/>
              </a:solidFill>
            </a:endParaRPr>
          </a:p>
          <a:p>
            <a:pPr marL="3657600" marR="0" lvl="0" indent="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Amy Schakat</a:t>
            </a:r>
            <a:endParaRPr sz="2400">
              <a:solidFill>
                <a:srgbClr val="FFFFFF"/>
              </a:solidFill>
            </a:endParaRPr>
          </a:p>
          <a:p>
            <a:pPr marL="3657600" marR="0" lvl="0" indent="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amy.schakat</a:t>
            </a:r>
            <a:r>
              <a:rPr lang="en" sz="2400" b="0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@swcsd.us</a:t>
            </a:r>
            <a:endParaRPr sz="2400" b="1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98" name="Google Shape;198;p21"/>
          <p:cNvSpPr txBox="1">
            <a:spLocks noGrp="1"/>
          </p:cNvSpPr>
          <p:nvPr>
            <p:ph type="sldNum" idx="12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800"/>
                <a:buNone/>
              </a:pPr>
              <a:t>9</a:t>
            </a:fld>
            <a:endParaRPr/>
          </a:p>
        </p:txBody>
      </p:sp>
      <p:pic>
        <p:nvPicPr>
          <p:cNvPr id="199" name="Google Shape;19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0350" y="2785700"/>
            <a:ext cx="753675" cy="107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arwi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</Words>
  <Application>Microsoft Office PowerPoint</Application>
  <PresentationFormat>On-screen Show (16:9)</PresentationFormat>
  <Paragraphs>60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Roboto Slab</vt:lpstr>
      <vt:lpstr>Muli</vt:lpstr>
      <vt:lpstr>Nixie One</vt:lpstr>
      <vt:lpstr>Montserrat</vt:lpstr>
      <vt:lpstr>Impact</vt:lpstr>
      <vt:lpstr>Warwick template</vt:lpstr>
      <vt:lpstr>Innovative Programming:   Ensuring All Students  Have a Plan</vt:lpstr>
      <vt:lpstr>Think Big Picture </vt:lpstr>
      <vt:lpstr>SWCSD problem:   Our students are graduating from high school without a plan.</vt:lpstr>
      <vt:lpstr>Vision Meets Action</vt:lpstr>
      <vt:lpstr>  What are we missing in programs, options, courses and experiences? </vt:lpstr>
      <vt:lpstr>Know Your Options </vt:lpstr>
      <vt:lpstr>Act!!! </vt:lpstr>
      <vt:lpstr>Examples 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Innovative Programming:   Ensuring All Students  Have a Plan</dc:title>
  <cp:lastModifiedBy>als0122</cp:lastModifiedBy>
  <cp:revision>1</cp:revision>
  <dcterms:modified xsi:type="dcterms:W3CDTF">2020-02-28T16:55:59Z</dcterms:modified>
</cp:coreProperties>
</file>